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9" r:id="rId4"/>
    <p:sldId id="263" r:id="rId5"/>
    <p:sldId id="268" r:id="rId6"/>
    <p:sldId id="265" r:id="rId7"/>
    <p:sldId id="264" r:id="rId8"/>
    <p:sldId id="267" r:id="rId9"/>
    <p:sldId id="270" r:id="rId10"/>
    <p:sldId id="271" r:id="rId11"/>
    <p:sldId id="280" r:id="rId12"/>
    <p:sldId id="279" r:id="rId13"/>
    <p:sldId id="272" r:id="rId14"/>
    <p:sldId id="274" r:id="rId15"/>
    <p:sldId id="273" r:id="rId16"/>
    <p:sldId id="282" r:id="rId17"/>
    <p:sldId id="284" r:id="rId18"/>
    <p:sldId id="277" r:id="rId19"/>
    <p:sldId id="287" r:id="rId20"/>
    <p:sldId id="278" r:id="rId21"/>
    <p:sldId id="261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50" d="100"/>
          <a:sy n="50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ЕГЭ</a:t>
            </a:r>
            <a:r>
              <a:rPr lang="ru-RU" baseline="0"/>
              <a:t> 2015</a:t>
            </a:r>
            <a:endParaRPr lang="ru-RU"/>
          </a:p>
        </c:rich>
      </c:tx>
      <c:layout>
        <c:manualLayout>
          <c:xMode val="edge"/>
          <c:yMode val="edge"/>
          <c:x val="0.43056713339715491"/>
          <c:y val="0.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химия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8427</c:v>
                </c:pt>
                <c:pt idx="1">
                  <c:v>4994</c:v>
                </c:pt>
                <c:pt idx="2">
                  <c:v>3025</c:v>
                </c:pt>
                <c:pt idx="3">
                  <c:v>2339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71072"/>
        <c:axId val="173239104"/>
        <c:axId val="0"/>
      </c:bar3DChart>
      <c:catAx>
        <c:axId val="17357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3239104"/>
        <c:crosses val="autoZero"/>
        <c:auto val="1"/>
        <c:lblAlgn val="ctr"/>
        <c:lblOffset val="100"/>
        <c:noMultiLvlLbl val="0"/>
      </c:catAx>
      <c:valAx>
        <c:axId val="1732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57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542772400530709"/>
          <c:y val="7.519692608619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Ожидание от химии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Опыты</c:v>
                </c:pt>
                <c:pt idx="1">
                  <c:v>знания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Учащиеся, поступившие </a:t>
            </a:r>
            <a:r>
              <a:rPr lang="ru-RU" sz="1800" baseline="0" dirty="0" smtClean="0"/>
              <a:t>в ВУЗы химической направленности</a:t>
            </a:r>
            <a:endParaRPr lang="ru-RU" sz="1800" dirty="0"/>
          </a:p>
        </c:rich>
      </c:tx>
      <c:layout>
        <c:manualLayout>
          <c:xMode val="edge"/>
          <c:yMode val="edge"/>
          <c:x val="8.0761519272618612E-2"/>
          <c:y val="9.1406504547854837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учащихся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2012-2013(25)</c:v>
                </c:pt>
                <c:pt idx="1">
                  <c:v>2013-2014(28)</c:v>
                </c:pt>
                <c:pt idx="2">
                  <c:v>2014-2015(31)</c:v>
                </c:pt>
                <c:pt idx="3">
                  <c:v>2015-2016(40)(планируют)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383616"/>
        <c:axId val="158585920"/>
        <c:axId val="0"/>
      </c:bar3DChart>
      <c:catAx>
        <c:axId val="158383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8585920"/>
        <c:crosses val="autoZero"/>
        <c:auto val="1"/>
        <c:lblAlgn val="ctr"/>
        <c:lblOffset val="100"/>
        <c:noMultiLvlLbl val="0"/>
      </c:catAx>
      <c:valAx>
        <c:axId val="158585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838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38253295239163"/>
          <c:y val="0.16692358935789939"/>
          <c:w val="0.25755844707138675"/>
          <c:h val="0.145535218309076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Активность</a:t>
            </a:r>
            <a:r>
              <a:rPr lang="ru-RU" sz="1800" baseline="0" dirty="0" smtClean="0"/>
              <a:t> участия в олимпиадах и конференциях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92893772037019E-2"/>
          <c:y val="0.22675346175442523"/>
          <c:w val="0.70622123857583075"/>
          <c:h val="0.50816850761762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уч-ся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2012-2013 </c:v>
                </c:pt>
                <c:pt idx="1">
                  <c:v>2013-2014 </c:v>
                </c:pt>
                <c:pt idx="2">
                  <c:v>2014-2015 </c:v>
                </c:pt>
                <c:pt idx="3">
                  <c:v>2015-2016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743040"/>
        <c:axId val="42336256"/>
        <c:axId val="0"/>
      </c:bar3DChart>
      <c:catAx>
        <c:axId val="1587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336256"/>
        <c:crosses val="autoZero"/>
        <c:auto val="1"/>
        <c:lblAlgn val="ctr"/>
        <c:lblOffset val="100"/>
        <c:noMultiLvlLbl val="0"/>
      </c:catAx>
      <c:valAx>
        <c:axId val="42336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87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119314228244"/>
          <c:y val="0.31816879769430484"/>
          <c:w val="0.19644728802062927"/>
          <c:h val="0.16285267626820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входной контроль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 </c:v>
                </c:pt>
                <c:pt idx="2">
                  <c:v>2014-2015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0.61</c:v>
                </c:pt>
                <c:pt idx="2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итоговый контроль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195613185836955E-3"/>
                  <c:y val="-2.510883791553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754297141587348E-2"/>
                  <c:y val="-9.684837481705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28007999111211E-2"/>
                  <c:y val="-2.042760937778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 </c:v>
                </c:pt>
                <c:pt idx="2">
                  <c:v>2014-2015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</c:v>
                </c:pt>
                <c:pt idx="1">
                  <c:v>0.63</c:v>
                </c:pt>
                <c:pt idx="2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261248"/>
        <c:axId val="42340864"/>
        <c:axId val="0"/>
      </c:bar3DChart>
      <c:catAx>
        <c:axId val="15826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340864"/>
        <c:crosses val="autoZero"/>
        <c:auto val="1"/>
        <c:lblAlgn val="ctr"/>
        <c:lblOffset val="100"/>
        <c:noMultiLvlLbl val="0"/>
      </c:catAx>
      <c:valAx>
        <c:axId val="42340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26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57179971456152"/>
          <c:y val="0"/>
          <c:w val="0.26646013690786496"/>
          <c:h val="0.293673079528095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посещающие внеурочные занятия</c:v>
                </c:pt>
                <c:pt idx="1">
                  <c:v>не посещающие внеурочные занятия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посещающие внеурочные занятия</c:v>
                </c:pt>
                <c:pt idx="1">
                  <c:v>не посещающие внеурочные занятия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  <c:pt idx="1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посещающие внеурочные занятия</c:v>
                </c:pt>
                <c:pt idx="1">
                  <c:v>не посещающие внеурочные занятия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382080"/>
        <c:axId val="42342592"/>
        <c:axId val="0"/>
      </c:bar3DChart>
      <c:catAx>
        <c:axId val="15838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2342592"/>
        <c:crosses val="autoZero"/>
        <c:auto val="1"/>
        <c:lblAlgn val="ctr"/>
        <c:lblOffset val="100"/>
        <c:noMultiLvlLbl val="0"/>
      </c:catAx>
      <c:valAx>
        <c:axId val="423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8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4C856-371A-405E-AA31-D3E80CF1BE3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88D0C-A834-45FA-A52C-1BCDCA65C921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0132DA6A-DB49-48BF-A1A0-0C74C3B1F4B2}" type="parTrans" cxnId="{41D91597-93CC-4B50-8933-86225009F7C6}">
      <dgm:prSet/>
      <dgm:spPr/>
      <dgm:t>
        <a:bodyPr/>
        <a:lstStyle/>
        <a:p>
          <a:endParaRPr lang="ru-RU"/>
        </a:p>
      </dgm:t>
    </dgm:pt>
    <dgm:pt modelId="{C669E343-9C7C-43C4-BD0D-F4D1DAC50815}" type="sibTrans" cxnId="{41D91597-93CC-4B50-8933-86225009F7C6}">
      <dgm:prSet/>
      <dgm:spPr/>
      <dgm:t>
        <a:bodyPr/>
        <a:lstStyle/>
        <a:p>
          <a:endParaRPr lang="ru-RU"/>
        </a:p>
      </dgm:t>
    </dgm:pt>
    <dgm:pt modelId="{5A6710F7-5C3E-4AED-BF7A-441903D3321B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i="0" dirty="0" smtClean="0"/>
            <a:t>Активизировать познавательную творческую деятельность обучающихся, развивать познавательный интереса через эксперимент</a:t>
          </a:r>
          <a:r>
            <a:rPr lang="ru-RU" altLang="ru-RU" sz="2400" dirty="0" smtClean="0"/>
            <a:t> </a:t>
          </a:r>
          <a:endParaRPr lang="ru-RU" sz="2000" dirty="0"/>
        </a:p>
      </dgm:t>
    </dgm:pt>
    <dgm:pt modelId="{68161D39-8BC8-4B7C-A35F-BA854FC9F677}" type="parTrans" cxnId="{D726D3C1-E31A-462C-A258-CDCA6D9C8951}">
      <dgm:prSet/>
      <dgm:spPr/>
      <dgm:t>
        <a:bodyPr/>
        <a:lstStyle/>
        <a:p>
          <a:endParaRPr lang="ru-RU"/>
        </a:p>
      </dgm:t>
    </dgm:pt>
    <dgm:pt modelId="{88ECF054-A305-4091-BD40-38E654BC389C}" type="sibTrans" cxnId="{D726D3C1-E31A-462C-A258-CDCA6D9C8951}">
      <dgm:prSet/>
      <dgm:spPr/>
      <dgm:t>
        <a:bodyPr/>
        <a:lstStyle/>
        <a:p>
          <a:endParaRPr lang="ru-RU"/>
        </a:p>
      </dgm:t>
    </dgm:pt>
    <dgm:pt modelId="{3A98C512-0E55-47E5-9BA1-5B07C189AEF4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CCAF9A77-3FE9-4769-8686-71988B42AE9D}" type="parTrans" cxnId="{D1E07A10-484D-4155-9BD4-8478CE67F18B}">
      <dgm:prSet/>
      <dgm:spPr/>
      <dgm:t>
        <a:bodyPr/>
        <a:lstStyle/>
        <a:p>
          <a:endParaRPr lang="ru-RU"/>
        </a:p>
      </dgm:t>
    </dgm:pt>
    <dgm:pt modelId="{70B720A8-6E03-4E58-805C-D592248B4D04}" type="sibTrans" cxnId="{D1E07A10-484D-4155-9BD4-8478CE67F18B}">
      <dgm:prSet/>
      <dgm:spPr/>
      <dgm:t>
        <a:bodyPr/>
        <a:lstStyle/>
        <a:p>
          <a:endParaRPr lang="ru-RU"/>
        </a:p>
      </dgm:t>
    </dgm:pt>
    <dgm:pt modelId="{ABD3200C-9ACB-484A-B6E0-339A0AE2318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/>
            <a:t>сформировать у учащихся современных представлений о целостности и развитии природы в процессе исследования, креативного мышления у обучающихся и глубокое осознанное усвоение химических понятий</a:t>
          </a:r>
          <a:endParaRPr lang="ru-RU" sz="2400" b="1" dirty="0"/>
        </a:p>
      </dgm:t>
    </dgm:pt>
    <dgm:pt modelId="{30AC5374-DAD6-4215-860F-60DC56DE977B}" type="parTrans" cxnId="{C572AA3B-1E73-48F0-9792-4458DD31697B}">
      <dgm:prSet/>
      <dgm:spPr/>
      <dgm:t>
        <a:bodyPr/>
        <a:lstStyle/>
        <a:p>
          <a:endParaRPr lang="ru-RU"/>
        </a:p>
      </dgm:t>
    </dgm:pt>
    <dgm:pt modelId="{97D92550-4822-46DA-9BCC-077254DC57F1}" type="sibTrans" cxnId="{C572AA3B-1E73-48F0-9792-4458DD31697B}">
      <dgm:prSet/>
      <dgm:spPr/>
      <dgm:t>
        <a:bodyPr/>
        <a:lstStyle/>
        <a:p>
          <a:endParaRPr lang="ru-RU"/>
        </a:p>
      </dgm:t>
    </dgm:pt>
    <dgm:pt modelId="{712AA41C-2288-4813-BCAB-5536DE6C8059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CDA05EF1-F766-47C8-A2AD-A7E8DB514B64}" type="parTrans" cxnId="{4A89ADC1-F8BD-406D-AEA7-9949CF70190D}">
      <dgm:prSet/>
      <dgm:spPr/>
      <dgm:t>
        <a:bodyPr/>
        <a:lstStyle/>
        <a:p>
          <a:endParaRPr lang="ru-RU"/>
        </a:p>
      </dgm:t>
    </dgm:pt>
    <dgm:pt modelId="{3C04DBF4-BB69-4E93-AC2E-C7A7A9A8314F}" type="sibTrans" cxnId="{4A89ADC1-F8BD-406D-AEA7-9949CF70190D}">
      <dgm:prSet/>
      <dgm:spPr/>
      <dgm:t>
        <a:bodyPr/>
        <a:lstStyle/>
        <a:p>
          <a:endParaRPr lang="ru-RU"/>
        </a:p>
      </dgm:t>
    </dgm:pt>
    <dgm:pt modelId="{1E84C3FE-6232-4F5E-ADEA-C1412970A3DF}">
      <dgm:prSet phldrT="[Текст]" custT="1"/>
      <dgm:spPr/>
      <dgm:t>
        <a:bodyPr/>
        <a:lstStyle/>
        <a:p>
          <a:pPr algn="ctr"/>
          <a:r>
            <a:rPr lang="ru-RU" altLang="ru-RU" sz="2400" b="1" dirty="0" smtClean="0"/>
            <a:t>Вовлечь в самостоятельную практическую деятельность, развить потребность и необходимость в труде и сориентировать в выборе профессии</a:t>
          </a:r>
          <a:endParaRPr lang="ru-RU" sz="2400" b="1" dirty="0"/>
        </a:p>
      </dgm:t>
    </dgm:pt>
    <dgm:pt modelId="{874D4E04-C477-4980-901E-CAC2F719533B}" type="parTrans" cxnId="{0BA3E2BA-A369-41AA-9776-6527A2838470}">
      <dgm:prSet/>
      <dgm:spPr/>
      <dgm:t>
        <a:bodyPr/>
        <a:lstStyle/>
        <a:p>
          <a:endParaRPr lang="ru-RU"/>
        </a:p>
      </dgm:t>
    </dgm:pt>
    <dgm:pt modelId="{508EB5AF-41B8-4AAB-947A-30BAF0BD07E1}" type="sibTrans" cxnId="{0BA3E2BA-A369-41AA-9776-6527A2838470}">
      <dgm:prSet/>
      <dgm:spPr/>
      <dgm:t>
        <a:bodyPr/>
        <a:lstStyle/>
        <a:p>
          <a:endParaRPr lang="ru-RU"/>
        </a:p>
      </dgm:t>
    </dgm:pt>
    <dgm:pt modelId="{056CC584-B006-494B-BA67-62FB52E21B56}" type="pres">
      <dgm:prSet presAssocID="{5974C856-371A-405E-AA31-D3E80CF1BE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6F37C-F227-4A4D-83B0-B951BEEBC2A7}" type="pres">
      <dgm:prSet presAssocID="{A1C88D0C-A834-45FA-A52C-1BCDCA65C921}" presName="composite" presStyleCnt="0"/>
      <dgm:spPr/>
    </dgm:pt>
    <dgm:pt modelId="{99382E5F-3CDC-46FC-A695-235AD6929193}" type="pres">
      <dgm:prSet presAssocID="{A1C88D0C-A834-45FA-A52C-1BCDCA65C9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F321B-9F6A-485F-9947-D2F4D1BEB22A}" type="pres">
      <dgm:prSet presAssocID="{A1C88D0C-A834-45FA-A52C-1BCDCA65C9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BCA92-A871-4828-8E48-6BB8A75C86E7}" type="pres">
      <dgm:prSet presAssocID="{C669E343-9C7C-43C4-BD0D-F4D1DAC50815}" presName="sp" presStyleCnt="0"/>
      <dgm:spPr/>
    </dgm:pt>
    <dgm:pt modelId="{3546E110-772F-404E-A507-E0624ECC2CEB}" type="pres">
      <dgm:prSet presAssocID="{3A98C512-0E55-47E5-9BA1-5B07C189AEF4}" presName="composite" presStyleCnt="0"/>
      <dgm:spPr/>
    </dgm:pt>
    <dgm:pt modelId="{4388015D-E161-4D1A-8F4F-CB3109255DEC}" type="pres">
      <dgm:prSet presAssocID="{3A98C512-0E55-47E5-9BA1-5B07C189AE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A2D3E-1219-421A-B64F-F4AFA26C96A3}" type="pres">
      <dgm:prSet presAssocID="{3A98C512-0E55-47E5-9BA1-5B07C189AEF4}" presName="descendantText" presStyleLbl="alignAcc1" presStyleIdx="1" presStyleCnt="3" custScaleY="197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98754-715B-43AE-A765-8061D6C0115C}" type="pres">
      <dgm:prSet presAssocID="{70B720A8-6E03-4E58-805C-D592248B4D04}" presName="sp" presStyleCnt="0"/>
      <dgm:spPr/>
    </dgm:pt>
    <dgm:pt modelId="{869D7FC1-1579-4CF0-B9E4-B8478B76C9E4}" type="pres">
      <dgm:prSet presAssocID="{712AA41C-2288-4813-BCAB-5536DE6C8059}" presName="composite" presStyleCnt="0"/>
      <dgm:spPr/>
    </dgm:pt>
    <dgm:pt modelId="{CB067635-AABA-4E7E-B19F-07B11AF744C4}" type="pres">
      <dgm:prSet presAssocID="{712AA41C-2288-4813-BCAB-5536DE6C80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46EEC-2ADB-49DD-8EBD-D89CB42DB11F}" type="pres">
      <dgm:prSet presAssocID="{712AA41C-2288-4813-BCAB-5536DE6C8059}" presName="descendantText" presStyleLbl="alignAcc1" presStyleIdx="2" presStyleCnt="3" custLinFactNeighborX="0" custLinFactNeighborY="30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08439-834B-4CB4-B7CF-DB9502A8265B}" type="presOf" srcId="{3A98C512-0E55-47E5-9BA1-5B07C189AEF4}" destId="{4388015D-E161-4D1A-8F4F-CB3109255DEC}" srcOrd="0" destOrd="0" presId="urn:microsoft.com/office/officeart/2005/8/layout/chevron2"/>
    <dgm:cxn modelId="{D726D3C1-E31A-462C-A258-CDCA6D9C8951}" srcId="{A1C88D0C-A834-45FA-A52C-1BCDCA65C921}" destId="{5A6710F7-5C3E-4AED-BF7A-441903D3321B}" srcOrd="0" destOrd="0" parTransId="{68161D39-8BC8-4B7C-A35F-BA854FC9F677}" sibTransId="{88ECF054-A305-4091-BD40-38E654BC389C}"/>
    <dgm:cxn modelId="{75AFBB3E-7799-4442-8E5F-C9B86960BD2D}" type="presOf" srcId="{712AA41C-2288-4813-BCAB-5536DE6C8059}" destId="{CB067635-AABA-4E7E-B19F-07B11AF744C4}" srcOrd="0" destOrd="0" presId="urn:microsoft.com/office/officeart/2005/8/layout/chevron2"/>
    <dgm:cxn modelId="{C572AA3B-1E73-48F0-9792-4458DD31697B}" srcId="{3A98C512-0E55-47E5-9BA1-5B07C189AEF4}" destId="{ABD3200C-9ACB-484A-B6E0-339A0AE23181}" srcOrd="0" destOrd="0" parTransId="{30AC5374-DAD6-4215-860F-60DC56DE977B}" sibTransId="{97D92550-4822-46DA-9BCC-077254DC57F1}"/>
    <dgm:cxn modelId="{4A89ADC1-F8BD-406D-AEA7-9949CF70190D}" srcId="{5974C856-371A-405E-AA31-D3E80CF1BE35}" destId="{712AA41C-2288-4813-BCAB-5536DE6C8059}" srcOrd="2" destOrd="0" parTransId="{CDA05EF1-F766-47C8-A2AD-A7E8DB514B64}" sibTransId="{3C04DBF4-BB69-4E93-AC2E-C7A7A9A8314F}"/>
    <dgm:cxn modelId="{9EF8E1BC-6F87-49FA-BCA5-3D5C0098B5B6}" type="presOf" srcId="{5974C856-371A-405E-AA31-D3E80CF1BE35}" destId="{056CC584-B006-494B-BA67-62FB52E21B56}" srcOrd="0" destOrd="0" presId="urn:microsoft.com/office/officeart/2005/8/layout/chevron2"/>
    <dgm:cxn modelId="{41D91597-93CC-4B50-8933-86225009F7C6}" srcId="{5974C856-371A-405E-AA31-D3E80CF1BE35}" destId="{A1C88D0C-A834-45FA-A52C-1BCDCA65C921}" srcOrd="0" destOrd="0" parTransId="{0132DA6A-DB49-48BF-A1A0-0C74C3B1F4B2}" sibTransId="{C669E343-9C7C-43C4-BD0D-F4D1DAC50815}"/>
    <dgm:cxn modelId="{D1E07A10-484D-4155-9BD4-8478CE67F18B}" srcId="{5974C856-371A-405E-AA31-D3E80CF1BE35}" destId="{3A98C512-0E55-47E5-9BA1-5B07C189AEF4}" srcOrd="1" destOrd="0" parTransId="{CCAF9A77-3FE9-4769-8686-71988B42AE9D}" sibTransId="{70B720A8-6E03-4E58-805C-D592248B4D04}"/>
    <dgm:cxn modelId="{FA0B15B5-F178-46F3-9DC2-02C9A73D099B}" type="presOf" srcId="{5A6710F7-5C3E-4AED-BF7A-441903D3321B}" destId="{762F321B-9F6A-485F-9947-D2F4D1BEB22A}" srcOrd="0" destOrd="0" presId="urn:microsoft.com/office/officeart/2005/8/layout/chevron2"/>
    <dgm:cxn modelId="{0BA3E2BA-A369-41AA-9776-6527A2838470}" srcId="{712AA41C-2288-4813-BCAB-5536DE6C8059}" destId="{1E84C3FE-6232-4F5E-ADEA-C1412970A3DF}" srcOrd="0" destOrd="0" parTransId="{874D4E04-C477-4980-901E-CAC2F719533B}" sibTransId="{508EB5AF-41B8-4AAB-947A-30BAF0BD07E1}"/>
    <dgm:cxn modelId="{C70C3084-69BF-421C-B296-0BF48736EC1A}" type="presOf" srcId="{1E84C3FE-6232-4F5E-ADEA-C1412970A3DF}" destId="{34546EEC-2ADB-49DD-8EBD-D89CB42DB11F}" srcOrd="0" destOrd="0" presId="urn:microsoft.com/office/officeart/2005/8/layout/chevron2"/>
    <dgm:cxn modelId="{64AF85EB-4A77-4163-A7B4-1842EF910D89}" type="presOf" srcId="{A1C88D0C-A834-45FA-A52C-1BCDCA65C921}" destId="{99382E5F-3CDC-46FC-A695-235AD6929193}" srcOrd="0" destOrd="0" presId="urn:microsoft.com/office/officeart/2005/8/layout/chevron2"/>
    <dgm:cxn modelId="{F94FA6F3-F41C-4851-B57F-4189165E22F9}" type="presOf" srcId="{ABD3200C-9ACB-484A-B6E0-339A0AE23181}" destId="{DAEA2D3E-1219-421A-B64F-F4AFA26C96A3}" srcOrd="0" destOrd="0" presId="urn:microsoft.com/office/officeart/2005/8/layout/chevron2"/>
    <dgm:cxn modelId="{5D473082-8591-468E-94D4-A4DB819BF757}" type="presParOf" srcId="{056CC584-B006-494B-BA67-62FB52E21B56}" destId="{B286F37C-F227-4A4D-83B0-B951BEEBC2A7}" srcOrd="0" destOrd="0" presId="urn:microsoft.com/office/officeart/2005/8/layout/chevron2"/>
    <dgm:cxn modelId="{17C989D7-A93B-4A81-BE93-1B33B8BF20B9}" type="presParOf" srcId="{B286F37C-F227-4A4D-83B0-B951BEEBC2A7}" destId="{99382E5F-3CDC-46FC-A695-235AD6929193}" srcOrd="0" destOrd="0" presId="urn:microsoft.com/office/officeart/2005/8/layout/chevron2"/>
    <dgm:cxn modelId="{64D9236C-2C88-4CD3-BE25-84A23B23F098}" type="presParOf" srcId="{B286F37C-F227-4A4D-83B0-B951BEEBC2A7}" destId="{762F321B-9F6A-485F-9947-D2F4D1BEB22A}" srcOrd="1" destOrd="0" presId="urn:microsoft.com/office/officeart/2005/8/layout/chevron2"/>
    <dgm:cxn modelId="{35C106A9-A547-42EE-BC1A-F57438ECD6A8}" type="presParOf" srcId="{056CC584-B006-494B-BA67-62FB52E21B56}" destId="{FD2BCA92-A871-4828-8E48-6BB8A75C86E7}" srcOrd="1" destOrd="0" presId="urn:microsoft.com/office/officeart/2005/8/layout/chevron2"/>
    <dgm:cxn modelId="{0FA82112-057A-4EFE-ACB9-5D0F6B86244D}" type="presParOf" srcId="{056CC584-B006-494B-BA67-62FB52E21B56}" destId="{3546E110-772F-404E-A507-E0624ECC2CEB}" srcOrd="2" destOrd="0" presId="urn:microsoft.com/office/officeart/2005/8/layout/chevron2"/>
    <dgm:cxn modelId="{099AA824-18C7-4402-8A84-3DD515E68566}" type="presParOf" srcId="{3546E110-772F-404E-A507-E0624ECC2CEB}" destId="{4388015D-E161-4D1A-8F4F-CB3109255DEC}" srcOrd="0" destOrd="0" presId="urn:microsoft.com/office/officeart/2005/8/layout/chevron2"/>
    <dgm:cxn modelId="{B55EB90C-EDFF-42CE-94B4-6AF787EF0056}" type="presParOf" srcId="{3546E110-772F-404E-A507-E0624ECC2CEB}" destId="{DAEA2D3E-1219-421A-B64F-F4AFA26C96A3}" srcOrd="1" destOrd="0" presId="urn:microsoft.com/office/officeart/2005/8/layout/chevron2"/>
    <dgm:cxn modelId="{A9E2973D-52CA-4C15-9551-0B2689DA9DCA}" type="presParOf" srcId="{056CC584-B006-494B-BA67-62FB52E21B56}" destId="{11F98754-715B-43AE-A765-8061D6C0115C}" srcOrd="3" destOrd="0" presId="urn:microsoft.com/office/officeart/2005/8/layout/chevron2"/>
    <dgm:cxn modelId="{D45E588C-34D2-4972-AD50-FF90405E6924}" type="presParOf" srcId="{056CC584-B006-494B-BA67-62FB52E21B56}" destId="{869D7FC1-1579-4CF0-B9E4-B8478B76C9E4}" srcOrd="4" destOrd="0" presId="urn:microsoft.com/office/officeart/2005/8/layout/chevron2"/>
    <dgm:cxn modelId="{F1E067E2-6090-43E5-AB8E-D8D0BA9A4746}" type="presParOf" srcId="{869D7FC1-1579-4CF0-B9E4-B8478B76C9E4}" destId="{CB067635-AABA-4E7E-B19F-07B11AF744C4}" srcOrd="0" destOrd="0" presId="urn:microsoft.com/office/officeart/2005/8/layout/chevron2"/>
    <dgm:cxn modelId="{E46B4D03-02A2-4BB7-A6B6-1E6448277210}" type="presParOf" srcId="{869D7FC1-1579-4CF0-B9E4-B8478B76C9E4}" destId="{34546EEC-2ADB-49DD-8EBD-D89CB42DB1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59870-7152-4E89-A87A-EC2BEE9CE6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B7D56-D568-44B5-8566-26486591B54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Трансляция опыта работы по данному направлению</a:t>
          </a:r>
          <a:endParaRPr lang="ru-RU" b="1" u="sng" dirty="0">
            <a:solidFill>
              <a:schemeClr val="tx1"/>
            </a:solidFill>
          </a:endParaRPr>
        </a:p>
      </dgm:t>
    </dgm:pt>
    <dgm:pt modelId="{FA45A2B9-8BF3-4561-8443-E22E9DEE7545}" type="parTrans" cxnId="{F8A20EA4-060D-40BB-94F3-661465F8CCD4}">
      <dgm:prSet/>
      <dgm:spPr/>
      <dgm:t>
        <a:bodyPr/>
        <a:lstStyle/>
        <a:p>
          <a:endParaRPr lang="ru-RU"/>
        </a:p>
      </dgm:t>
    </dgm:pt>
    <dgm:pt modelId="{15BCB43D-335B-495C-91C4-78254EBE85EA}" type="sibTrans" cxnId="{F8A20EA4-060D-40BB-94F3-661465F8CCD4}">
      <dgm:prSet/>
      <dgm:spPr/>
      <dgm:t>
        <a:bodyPr/>
        <a:lstStyle/>
        <a:p>
          <a:endParaRPr lang="ru-RU"/>
        </a:p>
      </dgm:t>
    </dgm:pt>
    <dgm:pt modelId="{335BE80E-34FA-490D-94F5-F48C12754E2D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Мастер - классы на  семинарах различного уровня</a:t>
          </a:r>
          <a:endParaRPr lang="ru-RU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7BEF1-36AD-4BD8-B097-C3390A5FDC60}" type="parTrans" cxnId="{A848731C-4A7F-44FA-8D4E-21ACBB7C59D2}">
      <dgm:prSet/>
      <dgm:spPr/>
      <dgm:t>
        <a:bodyPr/>
        <a:lstStyle/>
        <a:p>
          <a:endParaRPr lang="ru-RU"/>
        </a:p>
      </dgm:t>
    </dgm:pt>
    <dgm:pt modelId="{0F3FE145-EFD6-4A51-B36C-259A32BA890B}" type="sibTrans" cxnId="{A848731C-4A7F-44FA-8D4E-21ACBB7C59D2}">
      <dgm:prSet/>
      <dgm:spPr/>
      <dgm:t>
        <a:bodyPr/>
        <a:lstStyle/>
        <a:p>
          <a:endParaRPr lang="ru-RU"/>
        </a:p>
      </dgm:t>
    </dgm:pt>
    <dgm:pt modelId="{C3830740-CC0A-4074-8DE0-8C7C8640E45D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конференциях   муниципального и республиканского уровней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6DBAC-C1BB-4CF2-80F7-167AAD74D535}" type="parTrans" cxnId="{ECDABE94-03ED-42A0-8F83-FDE134FC69AB}">
      <dgm:prSet/>
      <dgm:spPr/>
      <dgm:t>
        <a:bodyPr/>
        <a:lstStyle/>
        <a:p>
          <a:endParaRPr lang="ru-RU"/>
        </a:p>
      </dgm:t>
    </dgm:pt>
    <dgm:pt modelId="{005DDE3C-AFC8-418B-B590-37B9BC5E7D49}" type="sibTrans" cxnId="{ECDABE94-03ED-42A0-8F83-FDE134FC69AB}">
      <dgm:prSet/>
      <dgm:spPr/>
      <dgm:t>
        <a:bodyPr/>
        <a:lstStyle/>
        <a:p>
          <a:endParaRPr lang="ru-RU"/>
        </a:p>
      </dgm:t>
    </dgm:pt>
    <dgm:pt modelId="{3CA0D3E4-FF41-43A2-AED8-89590BC266A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Публикация материалов на страницах собственного сайта и в печатных изданиях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AD8BD9-8FDB-48F0-BB8F-CB74CECF0608}" type="parTrans" cxnId="{6A9E5088-756B-4207-915A-6E95338C439B}">
      <dgm:prSet/>
      <dgm:spPr/>
      <dgm:t>
        <a:bodyPr/>
        <a:lstStyle/>
        <a:p>
          <a:endParaRPr lang="ru-RU"/>
        </a:p>
      </dgm:t>
    </dgm:pt>
    <dgm:pt modelId="{FEF61411-5CBC-4C9C-A928-8C63706ED5F6}" type="sibTrans" cxnId="{6A9E5088-756B-4207-915A-6E95338C439B}">
      <dgm:prSet/>
      <dgm:spPr/>
      <dgm:t>
        <a:bodyPr/>
        <a:lstStyle/>
        <a:p>
          <a:endParaRPr lang="ru-RU"/>
        </a:p>
      </dgm:t>
    </dgm:pt>
    <dgm:pt modelId="{8A3B8A1E-2B93-4AA2-9671-5834948F3D95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Выступление на  педагогических советах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F31E1-CDEC-4ADA-B737-A6F683FC9121}" type="parTrans" cxnId="{F4D66182-325F-40E3-B195-2A0BAD5333E9}">
      <dgm:prSet/>
      <dgm:spPr/>
      <dgm:t>
        <a:bodyPr/>
        <a:lstStyle/>
        <a:p>
          <a:endParaRPr lang="ru-RU"/>
        </a:p>
      </dgm:t>
    </dgm:pt>
    <dgm:pt modelId="{8458A02C-44CA-4E81-93F7-8C30044C7F95}" type="sibTrans" cxnId="{F4D66182-325F-40E3-B195-2A0BAD5333E9}">
      <dgm:prSet/>
      <dgm:spPr/>
      <dgm:t>
        <a:bodyPr/>
        <a:lstStyle/>
        <a:p>
          <a:endParaRPr lang="ru-RU"/>
        </a:p>
      </dgm:t>
    </dgm:pt>
    <dgm:pt modelId="{5DA6CD0C-8732-4724-9F26-30F1445BE387}" type="pres">
      <dgm:prSet presAssocID="{11859870-7152-4E89-A87A-EC2BEE9CE6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B5C9A-08A4-452F-A744-0A77D5441B6A}" type="pres">
      <dgm:prSet presAssocID="{AF4B7D56-D568-44B5-8566-26486591B54F}" presName="centerShape" presStyleLbl="node0" presStyleIdx="0" presStyleCnt="1" custScaleX="126611"/>
      <dgm:spPr/>
      <dgm:t>
        <a:bodyPr/>
        <a:lstStyle/>
        <a:p>
          <a:endParaRPr lang="ru-RU"/>
        </a:p>
      </dgm:t>
    </dgm:pt>
    <dgm:pt modelId="{D955734A-A42F-4C6A-93E5-2B02BEC67B30}" type="pres">
      <dgm:prSet presAssocID="{335BE80E-34FA-490D-94F5-F48C12754E2D}" presName="node" presStyleLbl="node1" presStyleIdx="0" presStyleCnt="4" custScaleX="15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8747-A2C7-4C6D-9D7F-4A0D4D8A18D8}" type="pres">
      <dgm:prSet presAssocID="{335BE80E-34FA-490D-94F5-F48C12754E2D}" presName="dummy" presStyleCnt="0"/>
      <dgm:spPr/>
    </dgm:pt>
    <dgm:pt modelId="{5B16E1CF-9E93-4DE2-A1FF-4856CDB87E3B}" type="pres">
      <dgm:prSet presAssocID="{0F3FE145-EFD6-4A51-B36C-259A32BA89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65EAE9-783B-4DE6-AD2D-128B644CEBDF}" type="pres">
      <dgm:prSet presAssocID="{C3830740-CC0A-4074-8DE0-8C7C8640E45D}" presName="node" presStyleLbl="node1" presStyleIdx="1" presStyleCnt="4" custScaleX="169359" custScaleY="117226" custRadScaleRad="123357" custRadScaleInc="-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A62FC-CF85-41EC-A271-0A9A6760A8A6}" type="pres">
      <dgm:prSet presAssocID="{C3830740-CC0A-4074-8DE0-8C7C8640E45D}" presName="dummy" presStyleCnt="0"/>
      <dgm:spPr/>
    </dgm:pt>
    <dgm:pt modelId="{FC8E9431-4FAA-4A52-8E18-D7FCA8364EB3}" type="pres">
      <dgm:prSet presAssocID="{005DDE3C-AFC8-418B-B590-37B9BC5E7D4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3417635-39FB-41C5-8847-A399F3408862}" type="pres">
      <dgm:prSet presAssocID="{3CA0D3E4-FF41-43A2-AED8-89590BC266A4}" presName="node" presStyleLbl="node1" presStyleIdx="2" presStyleCnt="4" custScaleX="18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AE1B9-18BB-4AA2-8AC6-59ED1FB2FBB0}" type="pres">
      <dgm:prSet presAssocID="{3CA0D3E4-FF41-43A2-AED8-89590BC266A4}" presName="dummy" presStyleCnt="0"/>
      <dgm:spPr/>
    </dgm:pt>
    <dgm:pt modelId="{1D39126B-9218-4890-9368-BB3E1FAB8CCA}" type="pres">
      <dgm:prSet presAssocID="{FEF61411-5CBC-4C9C-A928-8C63706ED5F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FC510EA-9560-4186-949C-CE752CD55DB5}" type="pres">
      <dgm:prSet presAssocID="{8A3B8A1E-2B93-4AA2-9671-5834948F3D95}" presName="node" presStyleLbl="node1" presStyleIdx="3" presStyleCnt="4" custScaleX="161236" custRadScaleRad="121529" custRadScaleInc="5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028B-76A6-495D-BAD0-FD76D93A39E5}" type="pres">
      <dgm:prSet presAssocID="{8A3B8A1E-2B93-4AA2-9671-5834948F3D95}" presName="dummy" presStyleCnt="0"/>
      <dgm:spPr/>
    </dgm:pt>
    <dgm:pt modelId="{954AAEAF-DE9A-4FD7-B5DB-9ADC33D3368E}" type="pres">
      <dgm:prSet presAssocID="{8458A02C-44CA-4E81-93F7-8C30044C7F9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4D66182-325F-40E3-B195-2A0BAD5333E9}" srcId="{AF4B7D56-D568-44B5-8566-26486591B54F}" destId="{8A3B8A1E-2B93-4AA2-9671-5834948F3D95}" srcOrd="3" destOrd="0" parTransId="{08FF31E1-CDEC-4ADA-B737-A6F683FC9121}" sibTransId="{8458A02C-44CA-4E81-93F7-8C30044C7F95}"/>
    <dgm:cxn modelId="{F8A20EA4-060D-40BB-94F3-661465F8CCD4}" srcId="{11859870-7152-4E89-A87A-EC2BEE9CE64E}" destId="{AF4B7D56-D568-44B5-8566-26486591B54F}" srcOrd="0" destOrd="0" parTransId="{FA45A2B9-8BF3-4561-8443-E22E9DEE7545}" sibTransId="{15BCB43D-335B-495C-91C4-78254EBE85EA}"/>
    <dgm:cxn modelId="{5FD768CA-89F1-4A18-8B1F-F3E009117CA3}" type="presOf" srcId="{FEF61411-5CBC-4C9C-A928-8C63706ED5F6}" destId="{1D39126B-9218-4890-9368-BB3E1FAB8CCA}" srcOrd="0" destOrd="0" presId="urn:microsoft.com/office/officeart/2005/8/layout/radial6"/>
    <dgm:cxn modelId="{17A23F3B-4C74-4F20-A54D-A5A827E89284}" type="presOf" srcId="{8A3B8A1E-2B93-4AA2-9671-5834948F3D95}" destId="{1FC510EA-9560-4186-949C-CE752CD55DB5}" srcOrd="0" destOrd="0" presId="urn:microsoft.com/office/officeart/2005/8/layout/radial6"/>
    <dgm:cxn modelId="{BF2A2979-7ADB-4E10-AAFB-B1B4A38AD551}" type="presOf" srcId="{335BE80E-34FA-490D-94F5-F48C12754E2D}" destId="{D955734A-A42F-4C6A-93E5-2B02BEC67B30}" srcOrd="0" destOrd="0" presId="urn:microsoft.com/office/officeart/2005/8/layout/radial6"/>
    <dgm:cxn modelId="{FB096BE0-6DA2-468E-B7CD-659929E3661B}" type="presOf" srcId="{0F3FE145-EFD6-4A51-B36C-259A32BA890B}" destId="{5B16E1CF-9E93-4DE2-A1FF-4856CDB87E3B}" srcOrd="0" destOrd="0" presId="urn:microsoft.com/office/officeart/2005/8/layout/radial6"/>
    <dgm:cxn modelId="{6A9E5088-756B-4207-915A-6E95338C439B}" srcId="{AF4B7D56-D568-44B5-8566-26486591B54F}" destId="{3CA0D3E4-FF41-43A2-AED8-89590BC266A4}" srcOrd="2" destOrd="0" parTransId="{6DAD8BD9-8FDB-48F0-BB8F-CB74CECF0608}" sibTransId="{FEF61411-5CBC-4C9C-A928-8C63706ED5F6}"/>
    <dgm:cxn modelId="{BA6EF2AE-947F-4C84-B495-ED1EFAC6F832}" type="presOf" srcId="{8458A02C-44CA-4E81-93F7-8C30044C7F95}" destId="{954AAEAF-DE9A-4FD7-B5DB-9ADC33D3368E}" srcOrd="0" destOrd="0" presId="urn:microsoft.com/office/officeart/2005/8/layout/radial6"/>
    <dgm:cxn modelId="{26B98B78-AC8E-4D48-B8C8-D2DC52DEBCD3}" type="presOf" srcId="{3CA0D3E4-FF41-43A2-AED8-89590BC266A4}" destId="{B3417635-39FB-41C5-8847-A399F3408862}" srcOrd="0" destOrd="0" presId="urn:microsoft.com/office/officeart/2005/8/layout/radial6"/>
    <dgm:cxn modelId="{F3FF5D0F-C201-4297-9587-379C3F418535}" type="presOf" srcId="{C3830740-CC0A-4074-8DE0-8C7C8640E45D}" destId="{EA65EAE9-783B-4DE6-AD2D-128B644CEBDF}" srcOrd="0" destOrd="0" presId="urn:microsoft.com/office/officeart/2005/8/layout/radial6"/>
    <dgm:cxn modelId="{544BA0F5-5D37-4C4F-BEF9-17E78C459C98}" type="presOf" srcId="{005DDE3C-AFC8-418B-B590-37B9BC5E7D49}" destId="{FC8E9431-4FAA-4A52-8E18-D7FCA8364EB3}" srcOrd="0" destOrd="0" presId="urn:microsoft.com/office/officeart/2005/8/layout/radial6"/>
    <dgm:cxn modelId="{F1CF5202-F229-4D50-B29D-12895B288F67}" type="presOf" srcId="{AF4B7D56-D568-44B5-8566-26486591B54F}" destId="{66EB5C9A-08A4-452F-A744-0A77D5441B6A}" srcOrd="0" destOrd="0" presId="urn:microsoft.com/office/officeart/2005/8/layout/radial6"/>
    <dgm:cxn modelId="{A848731C-4A7F-44FA-8D4E-21ACBB7C59D2}" srcId="{AF4B7D56-D568-44B5-8566-26486591B54F}" destId="{335BE80E-34FA-490D-94F5-F48C12754E2D}" srcOrd="0" destOrd="0" parTransId="{F1F7BEF1-36AD-4BD8-B097-C3390A5FDC60}" sibTransId="{0F3FE145-EFD6-4A51-B36C-259A32BA890B}"/>
    <dgm:cxn modelId="{280F41FC-6CC4-4BD8-BB9A-B9E0C854BFFF}" type="presOf" srcId="{11859870-7152-4E89-A87A-EC2BEE9CE64E}" destId="{5DA6CD0C-8732-4724-9F26-30F1445BE387}" srcOrd="0" destOrd="0" presId="urn:microsoft.com/office/officeart/2005/8/layout/radial6"/>
    <dgm:cxn modelId="{ECDABE94-03ED-42A0-8F83-FDE134FC69AB}" srcId="{AF4B7D56-D568-44B5-8566-26486591B54F}" destId="{C3830740-CC0A-4074-8DE0-8C7C8640E45D}" srcOrd="1" destOrd="0" parTransId="{3E06DBAC-C1BB-4CF2-80F7-167AAD74D535}" sibTransId="{005DDE3C-AFC8-418B-B590-37B9BC5E7D49}"/>
    <dgm:cxn modelId="{2E44DA6A-4C1C-474B-B4E8-E01C120823E7}" type="presParOf" srcId="{5DA6CD0C-8732-4724-9F26-30F1445BE387}" destId="{66EB5C9A-08A4-452F-A744-0A77D5441B6A}" srcOrd="0" destOrd="0" presId="urn:microsoft.com/office/officeart/2005/8/layout/radial6"/>
    <dgm:cxn modelId="{7D17FE50-77FD-451C-8444-02B7F19A6600}" type="presParOf" srcId="{5DA6CD0C-8732-4724-9F26-30F1445BE387}" destId="{D955734A-A42F-4C6A-93E5-2B02BEC67B30}" srcOrd="1" destOrd="0" presId="urn:microsoft.com/office/officeart/2005/8/layout/radial6"/>
    <dgm:cxn modelId="{34994E72-69CE-4EC1-B01E-92066BC94B23}" type="presParOf" srcId="{5DA6CD0C-8732-4724-9F26-30F1445BE387}" destId="{A6BF8747-A2C7-4C6D-9D7F-4A0D4D8A18D8}" srcOrd="2" destOrd="0" presId="urn:microsoft.com/office/officeart/2005/8/layout/radial6"/>
    <dgm:cxn modelId="{47F6E20D-997D-4848-BF36-E487B6D3CE24}" type="presParOf" srcId="{5DA6CD0C-8732-4724-9F26-30F1445BE387}" destId="{5B16E1CF-9E93-4DE2-A1FF-4856CDB87E3B}" srcOrd="3" destOrd="0" presId="urn:microsoft.com/office/officeart/2005/8/layout/radial6"/>
    <dgm:cxn modelId="{9D96C16F-F4CA-4EC2-816D-FC9BD7158EBC}" type="presParOf" srcId="{5DA6CD0C-8732-4724-9F26-30F1445BE387}" destId="{EA65EAE9-783B-4DE6-AD2D-128B644CEBDF}" srcOrd="4" destOrd="0" presId="urn:microsoft.com/office/officeart/2005/8/layout/radial6"/>
    <dgm:cxn modelId="{E80B00CE-43D5-4DCF-A91F-0B37B22394DD}" type="presParOf" srcId="{5DA6CD0C-8732-4724-9F26-30F1445BE387}" destId="{5E5A62FC-CF85-41EC-A271-0A9A6760A8A6}" srcOrd="5" destOrd="0" presId="urn:microsoft.com/office/officeart/2005/8/layout/radial6"/>
    <dgm:cxn modelId="{429BE430-75AE-4CD9-A351-B814EB47CCC8}" type="presParOf" srcId="{5DA6CD0C-8732-4724-9F26-30F1445BE387}" destId="{FC8E9431-4FAA-4A52-8E18-D7FCA8364EB3}" srcOrd="6" destOrd="0" presId="urn:microsoft.com/office/officeart/2005/8/layout/radial6"/>
    <dgm:cxn modelId="{3D7D1B23-46AC-4C2A-B2A9-6CCC4732653C}" type="presParOf" srcId="{5DA6CD0C-8732-4724-9F26-30F1445BE387}" destId="{B3417635-39FB-41C5-8847-A399F3408862}" srcOrd="7" destOrd="0" presId="urn:microsoft.com/office/officeart/2005/8/layout/radial6"/>
    <dgm:cxn modelId="{26D3D3A5-6D8F-4627-9915-3BDBC952C297}" type="presParOf" srcId="{5DA6CD0C-8732-4724-9F26-30F1445BE387}" destId="{03CAE1B9-18BB-4AA2-8AC6-59ED1FB2FBB0}" srcOrd="8" destOrd="0" presId="urn:microsoft.com/office/officeart/2005/8/layout/radial6"/>
    <dgm:cxn modelId="{F8D625D2-1AED-44E1-94DA-0DD7472108E2}" type="presParOf" srcId="{5DA6CD0C-8732-4724-9F26-30F1445BE387}" destId="{1D39126B-9218-4890-9368-BB3E1FAB8CCA}" srcOrd="9" destOrd="0" presId="urn:microsoft.com/office/officeart/2005/8/layout/radial6"/>
    <dgm:cxn modelId="{8B6796BC-BE5C-4B37-A389-C8B8466A9D9B}" type="presParOf" srcId="{5DA6CD0C-8732-4724-9F26-30F1445BE387}" destId="{1FC510EA-9560-4186-949C-CE752CD55DB5}" srcOrd="10" destOrd="0" presId="urn:microsoft.com/office/officeart/2005/8/layout/radial6"/>
    <dgm:cxn modelId="{9DAFCB6B-39F2-4653-9787-0C06D36C037F}" type="presParOf" srcId="{5DA6CD0C-8732-4724-9F26-30F1445BE387}" destId="{940F028B-76A6-495D-BAD0-FD76D93A39E5}" srcOrd="11" destOrd="0" presId="urn:microsoft.com/office/officeart/2005/8/layout/radial6"/>
    <dgm:cxn modelId="{6956BB56-77E8-4A25-A0E7-566221FC6FC1}" type="presParOf" srcId="{5DA6CD0C-8732-4724-9F26-30F1445BE387}" destId="{954AAEAF-DE9A-4FD7-B5DB-9ADC33D3368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82E5F-3CDC-46FC-A695-235AD6929193}">
      <dsp:nvSpPr>
        <dsp:cNvPr id="0" name=""/>
        <dsp:cNvSpPr/>
      </dsp:nvSpPr>
      <dsp:spPr>
        <a:xfrm rot="5400000">
          <a:off x="-228881" y="233122"/>
          <a:ext cx="1525874" cy="1068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</a:t>
          </a:r>
          <a:endParaRPr lang="ru-RU" sz="3000" kern="1200" dirty="0"/>
        </a:p>
      </dsp:txBody>
      <dsp:txXfrm rot="-5400000">
        <a:off x="0" y="538297"/>
        <a:ext cx="1068112" cy="457762"/>
      </dsp:txXfrm>
    </dsp:sp>
    <dsp:sp modelId="{762F321B-9F6A-485F-9947-D2F4D1BEB22A}">
      <dsp:nvSpPr>
        <dsp:cNvPr id="0" name=""/>
        <dsp:cNvSpPr/>
      </dsp:nvSpPr>
      <dsp:spPr>
        <a:xfrm rot="5400000">
          <a:off x="4520390" y="-3448037"/>
          <a:ext cx="991818" cy="7896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Активизировать познавательную творческую деятельность обучающихся, развивать познавательный интереса через эксперимент</a:t>
          </a:r>
          <a:r>
            <a:rPr lang="ru-RU" altLang="ru-RU" sz="2400" kern="1200" dirty="0" smtClean="0"/>
            <a:t> </a:t>
          </a:r>
          <a:endParaRPr lang="ru-RU" sz="2000" kern="1200" dirty="0"/>
        </a:p>
      </dsp:txBody>
      <dsp:txXfrm rot="-5400000">
        <a:off x="1068112" y="52658"/>
        <a:ext cx="7847958" cy="894984"/>
      </dsp:txXfrm>
    </dsp:sp>
    <dsp:sp modelId="{4388015D-E161-4D1A-8F4F-CB3109255DEC}">
      <dsp:nvSpPr>
        <dsp:cNvPr id="0" name=""/>
        <dsp:cNvSpPr/>
      </dsp:nvSpPr>
      <dsp:spPr>
        <a:xfrm rot="5400000">
          <a:off x="-228881" y="2071020"/>
          <a:ext cx="1525874" cy="1068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</a:t>
          </a:r>
          <a:endParaRPr lang="ru-RU" sz="3000" kern="1200" dirty="0"/>
        </a:p>
      </dsp:txBody>
      <dsp:txXfrm rot="-5400000">
        <a:off x="0" y="2376195"/>
        <a:ext cx="1068112" cy="457762"/>
      </dsp:txXfrm>
    </dsp:sp>
    <dsp:sp modelId="{DAEA2D3E-1219-421A-B64F-F4AFA26C96A3}">
      <dsp:nvSpPr>
        <dsp:cNvPr id="0" name=""/>
        <dsp:cNvSpPr/>
      </dsp:nvSpPr>
      <dsp:spPr>
        <a:xfrm rot="5400000">
          <a:off x="4035381" y="-1610139"/>
          <a:ext cx="1961836" cy="7896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сформировать у учащихся современных представлений о целостности и развитии природы в процессе исследования, креативного мышления у обучающихся и глубокое осознанное усвоение химических понятий</a:t>
          </a:r>
          <a:endParaRPr lang="ru-RU" sz="2400" b="1" kern="1200" dirty="0"/>
        </a:p>
      </dsp:txBody>
      <dsp:txXfrm rot="-5400000">
        <a:off x="1068112" y="1452899"/>
        <a:ext cx="7800606" cy="1770298"/>
      </dsp:txXfrm>
    </dsp:sp>
    <dsp:sp modelId="{CB067635-AABA-4E7E-B19F-07B11AF744C4}">
      <dsp:nvSpPr>
        <dsp:cNvPr id="0" name=""/>
        <dsp:cNvSpPr/>
      </dsp:nvSpPr>
      <dsp:spPr>
        <a:xfrm rot="5400000">
          <a:off x="-228881" y="3423909"/>
          <a:ext cx="1525874" cy="1068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</a:t>
          </a:r>
          <a:endParaRPr lang="ru-RU" sz="3000" kern="1200" dirty="0"/>
        </a:p>
      </dsp:txBody>
      <dsp:txXfrm rot="-5400000">
        <a:off x="0" y="3729084"/>
        <a:ext cx="1068112" cy="457762"/>
      </dsp:txXfrm>
    </dsp:sp>
    <dsp:sp modelId="{34546EEC-2ADB-49DD-8EBD-D89CB42DB11F}">
      <dsp:nvSpPr>
        <dsp:cNvPr id="0" name=""/>
        <dsp:cNvSpPr/>
      </dsp:nvSpPr>
      <dsp:spPr>
        <a:xfrm rot="5400000">
          <a:off x="4520390" y="44212"/>
          <a:ext cx="991818" cy="7896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b="1" kern="1200" dirty="0" smtClean="0"/>
            <a:t>Вовлечь в самостоятельную практическую деятельность, развить потребность и необходимость в труде и сориентировать в выборе профессии</a:t>
          </a:r>
          <a:endParaRPr lang="ru-RU" sz="2400" b="1" kern="1200" dirty="0"/>
        </a:p>
      </dsp:txBody>
      <dsp:txXfrm rot="-5400000">
        <a:off x="1068112" y="3544908"/>
        <a:ext cx="7847958" cy="894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AAEAF-DE9A-4FD7-B5DB-9ADC33D3368E}">
      <dsp:nvSpPr>
        <dsp:cNvPr id="0" name=""/>
        <dsp:cNvSpPr/>
      </dsp:nvSpPr>
      <dsp:spPr>
        <a:xfrm>
          <a:off x="1401147" y="718798"/>
          <a:ext cx="5185465" cy="5185465"/>
        </a:xfrm>
        <a:prstGeom prst="blockArc">
          <a:avLst>
            <a:gd name="adj1" fmla="val 10836941"/>
            <a:gd name="adj2" fmla="val 1694447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9126B-9218-4890-9368-BB3E1FAB8CCA}">
      <dsp:nvSpPr>
        <dsp:cNvPr id="0" name=""/>
        <dsp:cNvSpPr/>
      </dsp:nvSpPr>
      <dsp:spPr>
        <a:xfrm>
          <a:off x="1397057" y="838007"/>
          <a:ext cx="5185465" cy="5185465"/>
        </a:xfrm>
        <a:prstGeom prst="blockArc">
          <a:avLst>
            <a:gd name="adj1" fmla="val 4649843"/>
            <a:gd name="adj2" fmla="val 1099886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E9431-4FAA-4A52-8E18-D7FCA8364EB3}">
      <dsp:nvSpPr>
        <dsp:cNvPr id="0" name=""/>
        <dsp:cNvSpPr/>
      </dsp:nvSpPr>
      <dsp:spPr>
        <a:xfrm>
          <a:off x="2538221" y="848334"/>
          <a:ext cx="5185465" cy="5185465"/>
        </a:xfrm>
        <a:prstGeom prst="blockArc">
          <a:avLst>
            <a:gd name="adj1" fmla="val 21484943"/>
            <a:gd name="adj2" fmla="val 621237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6E1CF-9E93-4DE2-A1FF-4856CDB87E3B}">
      <dsp:nvSpPr>
        <dsp:cNvPr id="0" name=""/>
        <dsp:cNvSpPr/>
      </dsp:nvSpPr>
      <dsp:spPr>
        <a:xfrm>
          <a:off x="2537418" y="707761"/>
          <a:ext cx="5185465" cy="5185465"/>
        </a:xfrm>
        <a:prstGeom prst="blockArc">
          <a:avLst>
            <a:gd name="adj1" fmla="val 15388746"/>
            <a:gd name="adj2" fmla="val 7578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B5C9A-08A4-452F-A744-0A77D5441B6A}">
      <dsp:nvSpPr>
        <dsp:cNvPr id="0" name=""/>
        <dsp:cNvSpPr/>
      </dsp:nvSpPr>
      <dsp:spPr>
        <a:xfrm>
          <a:off x="3025871" y="2176338"/>
          <a:ext cx="3024346" cy="238869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>
              <a:solidFill>
                <a:schemeClr val="tx1"/>
              </a:solidFill>
            </a:rPr>
            <a:t>Трансляция опыта работы по данному направлению</a:t>
          </a:r>
          <a:endParaRPr lang="ru-RU" sz="2600" b="1" u="sng" kern="1200" dirty="0">
            <a:solidFill>
              <a:schemeClr val="tx1"/>
            </a:solidFill>
          </a:endParaRPr>
        </a:p>
      </dsp:txBody>
      <dsp:txXfrm>
        <a:off x="3468776" y="2526154"/>
        <a:ext cx="2138536" cy="1689059"/>
      </dsp:txXfrm>
    </dsp:sp>
    <dsp:sp modelId="{D955734A-A42F-4C6A-93E5-2B02BEC67B30}">
      <dsp:nvSpPr>
        <dsp:cNvPr id="0" name=""/>
        <dsp:cNvSpPr/>
      </dsp:nvSpPr>
      <dsp:spPr>
        <a:xfrm>
          <a:off x="3201948" y="2104"/>
          <a:ext cx="2672190" cy="167208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Мастер - классы на  семинарах различного уровня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3281" y="246975"/>
        <a:ext cx="1889524" cy="1182341"/>
      </dsp:txXfrm>
    </dsp:sp>
    <dsp:sp modelId="{EA65EAE9-783B-4DE6-AD2D-128B644CEBDF}">
      <dsp:nvSpPr>
        <dsp:cNvPr id="0" name=""/>
        <dsp:cNvSpPr/>
      </dsp:nvSpPr>
      <dsp:spPr>
        <a:xfrm>
          <a:off x="6246161" y="2376263"/>
          <a:ext cx="2831824" cy="196011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конференциях   муниципального и республиканского уровней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0872" y="2663315"/>
        <a:ext cx="2002402" cy="1386013"/>
      </dsp:txXfrm>
    </dsp:sp>
    <dsp:sp modelId="{B3417635-39FB-41C5-8847-A399F3408862}">
      <dsp:nvSpPr>
        <dsp:cNvPr id="0" name=""/>
        <dsp:cNvSpPr/>
      </dsp:nvSpPr>
      <dsp:spPr>
        <a:xfrm>
          <a:off x="2985923" y="5067179"/>
          <a:ext cx="3104240" cy="167208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Публикация материалов на страницах собственного сайта и в печатных изданиях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0528" y="5312050"/>
        <a:ext cx="2195030" cy="1182341"/>
      </dsp:txXfrm>
    </dsp:sp>
    <dsp:sp modelId="{1FC510EA-9560-4186-949C-CE752CD55DB5}">
      <dsp:nvSpPr>
        <dsp:cNvPr id="0" name=""/>
        <dsp:cNvSpPr/>
      </dsp:nvSpPr>
      <dsp:spPr>
        <a:xfrm>
          <a:off x="113487" y="2448276"/>
          <a:ext cx="2696001" cy="167208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Выступление на  педагогических советах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307" y="2693147"/>
        <a:ext cx="1906361" cy="118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5E67-7A6E-4953-B9C3-9858ED449EE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50E5-173A-42FE-B9D5-250372AF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9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50E5-173A-42FE-B9D5-250372AF34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3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hyperlink" Target="&#1057;&#1072;&#1076;&#1082;&#1080;&#1085;%20&#1044;&#1080;&#1084;&#1072;%20&#1082;&#1086;&#1085;&#1092;&#1077;&#1088;&#1077;&#1085;&#1094;&#1080;&#1103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9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9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../&#1052;&#1086;&#1081;%20&#1082;&#1086;&#1084;&#1087;&#1100;&#1102;&#1090;&#1077;&#1088;/&#1092;&#1083;&#1077;&#1096;&#1082;&#1072;/&#1092;&#1083;&#1077;&#1096;/&#1040;&#1085;&#1103;/&#1040;&#1053;&#1070;&#1058;&#1048;&#1050;/&#1096;&#1082;&#1086;&#1083;&#1072;%20170/&#1050;&#1086;&#1085;&#1092;&#1077;&#1088;&#1077;&#1085;&#1094;&#1080;&#1103;%20&#1042;&#1080;&#1083;&#1100;&#1082;&#1077;&#1077;&#1074;&#1089;&#1082;&#1080;&#1077;%20&#1095;&#1090;&#1077;&#1085;&#1080;&#1103;/&#1087;&#1088;&#1086;&#1077;&#1082;&#1090;%20&#1085;&#1072;%20&#1079;&#1072;&#1097;&#1080;&#1090;&#1091;%20&#1086;&#1079;&#1077;&#1088;&#1086;%20&#1095;&#1091;&#1081;&#1082;&#1086;&#1074;&#1072;%20&#1042;&#1080;&#1083;&#1100;&#1076;&#1072;&#1085;&#1086;&#1074;%20&#1040;%202.ppt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orjrc.es/images/quimica.jpg" TargetMode="External"/><Relationship Id="rId2" Type="http://schemas.openxmlformats.org/officeDocument/2006/relationships/hyperlink" Target="http://schooln144.ucoz.ru/pedagogi/chem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sercat.com/content/realizatsiya-didakticheskikh-funktsii-khimicheskogo-eksperimenta-na-nachalnom-etape-obucheni#ixzz3txDNfl3s" TargetMode="External"/><Relationship Id="rId4" Type="http://schemas.openxmlformats.org/officeDocument/2006/relationships/hyperlink" Target="http://www.stagneskc.org/images/ScienceIco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993" y="2420888"/>
            <a:ext cx="6980312" cy="893961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 системы научно-практических  навыков через экспериментально - опытную деятельность на уроках химии в школе</a:t>
            </a:r>
            <a:endParaRPr lang="ru-RU" sz="36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0" y="5013176"/>
            <a:ext cx="5810250" cy="146456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  <a:cs typeface="Times New Roman" pitchFamily="18" charset="0"/>
              </a:rPr>
              <a:t>Гибина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Анна Евгеньевна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учитель химии и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биологии 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квалификационной категории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МБОУ «СОШ № 170 с УИОП»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Ново-Савиновского района г. Казани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760194" cy="15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351912" y="6309320"/>
            <a:ext cx="79208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8685" y="63863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традиционное изучение техники безопасности»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170" y="360914"/>
            <a:ext cx="2719969" cy="4280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93" y="1141084"/>
            <a:ext cx="4548687" cy="2719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54"/>
            <a:ext cx="4843629" cy="29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«Внеурочная деятельность»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860"/>
            <a:ext cx="30622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36" y="2631467"/>
            <a:ext cx="299561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4322"/>
            <a:ext cx="3077145" cy="23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01" y="2631467"/>
            <a:ext cx="2681299" cy="20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950"/>
            <a:ext cx="2696052" cy="20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27" y="4707496"/>
            <a:ext cx="2747439" cy="20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401">
            <a:off x="7391448" y="212736"/>
            <a:ext cx="1368311" cy="196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05437"/>
            <a:ext cx="1422797" cy="202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зад 5">
            <a:hlinkClick r:id="rId11" action="ppaction://hlinksldjump" highlightClick="1"/>
          </p:cNvPr>
          <p:cNvSpPr/>
          <p:nvPr/>
        </p:nvSpPr>
        <p:spPr>
          <a:xfrm>
            <a:off x="8567936" y="6544358"/>
            <a:ext cx="576064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59" y="4548291"/>
            <a:ext cx="4139952" cy="2328723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610">
            <a:off x="516249" y="3123863"/>
            <a:ext cx="1276844" cy="17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805"/>
            <a:ext cx="4106635" cy="28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17" y="1584211"/>
            <a:ext cx="4108805" cy="30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7" y="4699554"/>
            <a:ext cx="2798462" cy="2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6383" y="22940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«Виртуальная лаборатория, как инструктивная карта эксперимента»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5365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/>
              <a:t>Идет моральная и техническая подготовка </a:t>
            </a:r>
            <a:r>
              <a:rPr lang="ru-RU" b="1" dirty="0"/>
              <a:t>учащихся к химическому практикуму в реальных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65365" y="48894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/>
              <a:t>Дистанционный практикум и лабораторные работы, в том числе работа с детьми, имеющими ограниченные возможности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32684" y="6089757"/>
            <a:ext cx="372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/>
              <a:t>Усиление </a:t>
            </a:r>
            <a:r>
              <a:rPr lang="ru-RU" b="1" dirty="0"/>
              <a:t>познавательного интереса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99554"/>
            <a:ext cx="2105025" cy="2171700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8688533" y="6578983"/>
            <a:ext cx="455467" cy="3142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4437973" y="6575200"/>
            <a:ext cx="360040" cy="252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8685" y="4911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«Домашний эксперимент»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53687"/>
            <a:ext cx="3094461" cy="18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248">
            <a:off x="4895963" y="2759419"/>
            <a:ext cx="1215074" cy="183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94" y="4960615"/>
            <a:ext cx="3313406" cy="18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47" y="706924"/>
            <a:ext cx="1124994" cy="15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71"/>
            <a:ext cx="2699792" cy="19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9" y="4815908"/>
            <a:ext cx="3008116" cy="20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527">
            <a:off x="1830632" y="2896415"/>
            <a:ext cx="1738319" cy="196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46" y="557410"/>
            <a:ext cx="2970086" cy="213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0" y="2184449"/>
            <a:ext cx="3279723" cy="221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294669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46" y="4704134"/>
            <a:ext cx="3069220" cy="21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79" y="2184449"/>
            <a:ext cx="3204369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8" y="4437112"/>
            <a:ext cx="3036882" cy="242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410">
            <a:off x="7418089" y="149299"/>
            <a:ext cx="1414438" cy="1945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3513">
            <a:off x="871789" y="230612"/>
            <a:ext cx="1332848" cy="1886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4721" y="2223991"/>
            <a:ext cx="1860736" cy="285353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477538" y="6573359"/>
            <a:ext cx="667165" cy="26064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66671"/>
            <a:ext cx="470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«Проектная деятельность»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495928" y="6309320"/>
            <a:ext cx="64807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8685" y="226095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«Краткосрочные и долгосрочные проекты»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606647"/>
            <a:ext cx="2251341" cy="329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606646"/>
            <a:ext cx="2232247" cy="32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6647"/>
            <a:ext cx="2300564" cy="32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817">
            <a:off x="1222825" y="963145"/>
            <a:ext cx="18430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3313"/>
            <a:ext cx="1733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970">
            <a:off x="6717507" y="1149134"/>
            <a:ext cx="16732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48038" y="2852738"/>
            <a:ext cx="2519362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МБОУ №170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21213" y="1539875"/>
            <a:ext cx="166687" cy="1223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87675" y="1700213"/>
            <a:ext cx="863600" cy="1081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345113" y="2112963"/>
            <a:ext cx="720725" cy="796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415997" y="3179762"/>
            <a:ext cx="863600" cy="503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2415" idx="3"/>
          </p:cNvCxnSpPr>
          <p:nvPr/>
        </p:nvCxnSpPr>
        <p:spPr>
          <a:xfrm>
            <a:off x="5945188" y="4233863"/>
            <a:ext cx="936625" cy="3238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11413" y="4149725"/>
            <a:ext cx="792162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625" y="4724400"/>
            <a:ext cx="647700" cy="504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771775" y="4797425"/>
            <a:ext cx="1079501" cy="1231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2" name="TextBox 20"/>
          <p:cNvSpPr txBox="1">
            <a:spLocks noChangeArrowheads="1"/>
          </p:cNvSpPr>
          <p:nvPr/>
        </p:nvSpPr>
        <p:spPr bwMode="auto">
          <a:xfrm>
            <a:off x="1421950" y="1052513"/>
            <a:ext cx="269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Казанский клуб 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нанотехнологий при КФУ</a:t>
            </a:r>
          </a:p>
        </p:txBody>
      </p:sp>
      <p:sp>
        <p:nvSpPr>
          <p:cNvPr id="102413" name="TextBox 21"/>
          <p:cNvSpPr txBox="1">
            <a:spLocks noChangeArrowheads="1"/>
          </p:cNvSpPr>
          <p:nvPr/>
        </p:nvSpPr>
        <p:spPr bwMode="auto">
          <a:xfrm>
            <a:off x="4073525" y="804863"/>
            <a:ext cx="170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Школьная лига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    РОСНАНО</a:t>
            </a:r>
          </a:p>
        </p:txBody>
      </p:sp>
      <p:sp>
        <p:nvSpPr>
          <p:cNvPr id="102414" name="TextBox 22"/>
          <p:cNvSpPr txBox="1">
            <a:spLocks noChangeArrowheads="1"/>
          </p:cNvSpPr>
          <p:nvPr/>
        </p:nvSpPr>
        <p:spPr bwMode="auto">
          <a:xfrm>
            <a:off x="5558631" y="1225550"/>
            <a:ext cx="221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Ресурсный центр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РЦМКО </a:t>
            </a:r>
            <a:r>
              <a:rPr lang="ru-RU" altLang="ru-RU" b="1" dirty="0" err="1">
                <a:latin typeface="+mn-lt"/>
              </a:rPr>
              <a:t>МОиН</a:t>
            </a:r>
            <a:r>
              <a:rPr lang="ru-RU" altLang="ru-RU" b="1" dirty="0">
                <a:latin typeface="+mn-lt"/>
              </a:rPr>
              <a:t> РТ</a:t>
            </a:r>
          </a:p>
        </p:txBody>
      </p:sp>
      <p:sp>
        <p:nvSpPr>
          <p:cNvPr id="102415" name="TextBox 23"/>
          <p:cNvSpPr txBox="1">
            <a:spLocks noChangeArrowheads="1"/>
          </p:cNvSpPr>
          <p:nvPr/>
        </p:nvSpPr>
        <p:spPr bwMode="auto">
          <a:xfrm rot="10800000" flipV="1">
            <a:off x="6881813" y="4233863"/>
            <a:ext cx="2262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Сотрудничество с КНИТУ(КАИ)</a:t>
            </a:r>
          </a:p>
        </p:txBody>
      </p:sp>
      <p:sp>
        <p:nvSpPr>
          <p:cNvPr id="102416" name="TextBox 24"/>
          <p:cNvSpPr txBox="1">
            <a:spLocks noChangeArrowheads="1"/>
          </p:cNvSpPr>
          <p:nvPr/>
        </p:nvSpPr>
        <p:spPr bwMode="auto">
          <a:xfrm>
            <a:off x="5486400" y="5291138"/>
            <a:ext cx="34623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Сотрудничество с Российской Академией народного хозяйства и государственной службы при президенте РФ 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г. Санкт-Петербург</a:t>
            </a:r>
          </a:p>
        </p:txBody>
      </p:sp>
      <p:sp>
        <p:nvSpPr>
          <p:cNvPr id="102417" name="TextBox 25"/>
          <p:cNvSpPr txBox="1">
            <a:spLocks noChangeArrowheads="1"/>
          </p:cNvSpPr>
          <p:nvPr/>
        </p:nvSpPr>
        <p:spPr bwMode="auto">
          <a:xfrm>
            <a:off x="179388" y="1773238"/>
            <a:ext cx="30241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n-lt"/>
              </a:rPr>
              <a:t>Сотрудничество с</a:t>
            </a:r>
          </a:p>
          <a:p>
            <a:pPr eaLnBrk="1" hangingPunct="1"/>
            <a:r>
              <a:rPr lang="ru-RU" altLang="ru-RU" b="1" dirty="0">
                <a:latin typeface="+mn-lt"/>
              </a:rPr>
              <a:t>школой №7 г. Урус-Мартан</a:t>
            </a:r>
          </a:p>
          <a:p>
            <a:pPr eaLnBrk="1" hangingPunct="1"/>
            <a:r>
              <a:rPr lang="ru-RU" altLang="ru-RU" b="1" dirty="0">
                <a:latin typeface="+mn-lt"/>
              </a:rPr>
              <a:t>Чеченской республики в </a:t>
            </a:r>
          </a:p>
          <a:p>
            <a:pPr eaLnBrk="1" hangingPunct="1"/>
            <a:r>
              <a:rPr lang="ru-RU" altLang="ru-RU" b="1" dirty="0">
                <a:latin typeface="+mn-lt"/>
              </a:rPr>
              <a:t>области информационных</a:t>
            </a:r>
          </a:p>
          <a:p>
            <a:pPr eaLnBrk="1" hangingPunct="1"/>
            <a:r>
              <a:rPr lang="ru-RU" altLang="ru-RU" b="1" dirty="0">
                <a:latin typeface="+mn-lt"/>
              </a:rPr>
              <a:t>и проектных технологий</a:t>
            </a:r>
          </a:p>
        </p:txBody>
      </p:sp>
      <p:sp>
        <p:nvSpPr>
          <p:cNvPr id="102418" name="TextBox 26"/>
          <p:cNvSpPr txBox="1">
            <a:spLocks noChangeArrowheads="1"/>
          </p:cNvSpPr>
          <p:nvPr/>
        </p:nvSpPr>
        <p:spPr bwMode="auto">
          <a:xfrm>
            <a:off x="0" y="3716338"/>
            <a:ext cx="2555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Сотрудничество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с КНИТУ (КХТИ) – «Университетский профильный класс» и «Школа-партнер»</a:t>
            </a:r>
          </a:p>
        </p:txBody>
      </p:sp>
      <p:sp>
        <p:nvSpPr>
          <p:cNvPr id="102419" name="Прямоугольник 20"/>
          <p:cNvSpPr>
            <a:spLocks noChangeArrowheads="1"/>
          </p:cNvSpPr>
          <p:nvPr/>
        </p:nvSpPr>
        <p:spPr bwMode="auto">
          <a:xfrm>
            <a:off x="1772879" y="5891060"/>
            <a:ext cx="230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         </a:t>
            </a:r>
            <a:r>
              <a:rPr lang="ru-RU" altLang="ru-RU" b="1" dirty="0">
                <a:latin typeface="+mn-lt"/>
              </a:rPr>
              <a:t>Сотрудничество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          с КФУ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945188" y="3032125"/>
            <a:ext cx="642937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659563" y="1905000"/>
            <a:ext cx="23606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Программа участия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в интеллектуальных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олимпиадах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творческих конкурсах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(Международный, Всероссийский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prstClr val="black"/>
                </a:solidFill>
              </a:rPr>
              <a:t>уровень)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315" y="22609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«Связь с ВУЗами»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" y="0"/>
            <a:ext cx="1832769" cy="13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 descr="G:\КАПО\image-04-03-14-14-07-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5" y="5229225"/>
            <a:ext cx="1252716" cy="15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36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400" b="1" dirty="0" smtClean="0"/>
              <a:t>Положительная динамика применения различных форм научно-практической  деятельности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7648327"/>
              </p:ext>
            </p:extLst>
          </p:nvPr>
        </p:nvGraphicFramePr>
        <p:xfrm>
          <a:off x="0" y="1019637"/>
          <a:ext cx="4824536" cy="498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4198825"/>
              </p:ext>
            </p:extLst>
          </p:nvPr>
        </p:nvGraphicFramePr>
        <p:xfrm>
          <a:off x="3491880" y="2636912"/>
          <a:ext cx="5472608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9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523"/>
            <a:ext cx="529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Мониторинг динамики учебной мотивации на примере качества обученности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6702006"/>
              </p:ext>
            </p:extLst>
          </p:nvPr>
        </p:nvGraphicFramePr>
        <p:xfrm>
          <a:off x="0" y="896526"/>
          <a:ext cx="5616624" cy="411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7163041"/>
              </p:ext>
            </p:extLst>
          </p:nvPr>
        </p:nvGraphicFramePr>
        <p:xfrm>
          <a:off x="4095006" y="2497542"/>
          <a:ext cx="50405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20272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471592" y="126876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Результаты диагностического тестирования по химии системы </a:t>
            </a:r>
            <a:r>
              <a:rPr lang="ru-RU" sz="2000" b="1" dirty="0" err="1" smtClean="0"/>
              <a:t>Статград</a:t>
            </a:r>
            <a:r>
              <a:rPr lang="ru-RU" sz="2000" b="1" dirty="0" smtClean="0"/>
              <a:t> уч-ся 11 класса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95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3938" cy="406375"/>
          </a:xfrm>
          <a:noFill/>
          <a:ln w="38100">
            <a:noFill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внеурочной деятельности обучающихся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31314"/>
              </p:ext>
            </p:extLst>
          </p:nvPr>
        </p:nvGraphicFramePr>
        <p:xfrm>
          <a:off x="179512" y="344843"/>
          <a:ext cx="8715375" cy="6538373"/>
        </p:xfrm>
        <a:graphic>
          <a:graphicData uri="http://schemas.openxmlformats.org/drawingml/2006/table">
            <a:tbl>
              <a:tblPr/>
              <a:tblGrid>
                <a:gridCol w="901303"/>
                <a:gridCol w="5579417"/>
                <a:gridCol w="2234655"/>
              </a:tblGrid>
              <a:tr h="529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Учеб.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Мероприятие,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01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научно-практическая конференция «Мой город»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лауреата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Конференция им. Фатыха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Амирхана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3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3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Поволжская межрегиональная олимпиада «Будущее большой химии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3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Форум «Зеленая планета»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432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2014 - 2015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 цифровых образовательных ресурсов по химии КНИТУ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Нобелевские надежды КНИТУ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НПК «Ломоносовские чтения»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НПК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Вилькеевские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чтения»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познавательный турнир «Осенний марафон» по химии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НПК «Глобализация – реальность современного мира»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2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8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Турнир Юных биологов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4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2015 - 2016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Всероссийская олимпиада «Человек – Земля – Космос»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3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3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СТРИЖ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88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smtClean="0"/>
              <a:t>КРАСИВЫЙ </a:t>
            </a:r>
            <a:r>
              <a:rPr lang="ru-RU" sz="1800" b="1" i="1" dirty="0"/>
              <a:t>ЭКСПЕРИМЕНТ САМ ПО СЕБЕ ЧАСТО ГОРАЗДО ЦЕННЕЕ, ЧЕМ ДВАДЦАТЬ ФОРМУЛ, </a:t>
            </a:r>
            <a:r>
              <a:rPr lang="ru-RU" sz="1800" b="1" i="1" dirty="0" smtClean="0"/>
              <a:t>ДОБЫТЫХ </a:t>
            </a:r>
            <a:r>
              <a:rPr lang="ru-RU" sz="1800" b="1" i="1" dirty="0"/>
              <a:t>В РЕТОРТЕ ОТВЛЕЧЕННОЙ </a:t>
            </a:r>
            <a:r>
              <a:rPr lang="ru-RU" sz="1800" b="1" i="1" dirty="0" smtClean="0"/>
              <a:t>МЫСЛИ </a:t>
            </a:r>
            <a:br>
              <a:rPr lang="ru-RU" sz="1800" b="1" i="1" dirty="0" smtClean="0"/>
            </a:br>
            <a:r>
              <a:rPr lang="ru-RU" sz="2000" b="1" i="1" dirty="0"/>
              <a:t> </a:t>
            </a:r>
            <a:r>
              <a:rPr lang="ru-RU" sz="2000" b="1" i="1" dirty="0" err="1"/>
              <a:t>А.Эйнштейн</a:t>
            </a:r>
            <a:r>
              <a:rPr lang="ru-RU" sz="2000" b="1" i="1" dirty="0" smtClean="0"/>
              <a:t> 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1663" y="841663"/>
            <a:ext cx="4959182" cy="32758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36871"/>
            <a:ext cx="5868144" cy="50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3705835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1"/>
            <a:ext cx="2462124" cy="2353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597"/>
            <a:ext cx="2745561" cy="1544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3731" cy="1656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20" y="5157191"/>
            <a:ext cx="2828780" cy="16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836712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Очень важно, чтобы со школьной скамьи наши дети полюбили химию</a:t>
            </a:r>
            <a:r>
              <a:rPr lang="ru-RU" dirty="0" smtClean="0"/>
              <a:t>. Химия </a:t>
            </a:r>
            <a:r>
              <a:rPr lang="ru-RU" dirty="0"/>
              <a:t>- одна из главных точек роста экономики Татарстана. У нас огромные перспективы в этой отрасли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(Р.Н. </a:t>
            </a:r>
            <a:r>
              <a:rPr lang="ru-RU" dirty="0" err="1" smtClean="0"/>
              <a:t>Минниханов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95" y="288032"/>
            <a:ext cx="4178990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9" y="3068960"/>
            <a:ext cx="4160794" cy="32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/>
              <a:t>Злотников Э.Г. О содержании понятия «учебный химический эксперимент» в системе интенсивного обучения. В кн.: Совершенствование содержания и методов обучения химии в средней школе</a:t>
            </a:r>
            <a:r>
              <a:rPr lang="ru-RU" sz="2000" dirty="0" smtClean="0"/>
              <a:t>.// Л</a:t>
            </a:r>
            <a:r>
              <a:rPr lang="ru-RU" sz="2000" dirty="0"/>
              <a:t>.: ЛГПИ им. </a:t>
            </a:r>
            <a:r>
              <a:rPr lang="ru-RU" sz="2000" dirty="0" err="1"/>
              <a:t>А.И.Герцена</a:t>
            </a:r>
            <a:r>
              <a:rPr lang="ru-RU" sz="2000" dirty="0"/>
              <a:t>, 1990</a:t>
            </a:r>
            <a:r>
              <a:rPr lang="ru-RU" sz="2000" dirty="0" smtClean="0"/>
              <a:t>. </a:t>
            </a:r>
          </a:p>
          <a:p>
            <a:r>
              <a:rPr lang="ru-RU" sz="2000" dirty="0" err="1"/>
              <a:t>Белохвостов</a:t>
            </a:r>
            <a:r>
              <a:rPr lang="ru-RU" sz="2000" dirty="0"/>
              <a:t> А.А, </a:t>
            </a:r>
            <a:r>
              <a:rPr lang="ru-RU" sz="2000" dirty="0" err="1"/>
              <a:t>Аршанский</a:t>
            </a:r>
            <a:r>
              <a:rPr lang="ru-RU" sz="2000" dirty="0"/>
              <a:t> Е.Я. Виртуальный эксперимент на уроках химии // Химия в школе – 2012 № 4. С. 49-55.</a:t>
            </a:r>
          </a:p>
          <a:p>
            <a:r>
              <a:rPr lang="ru-RU" sz="2000" dirty="0"/>
              <a:t>Дорофеев М.В., </a:t>
            </a:r>
            <a:r>
              <a:rPr lang="ru-RU" sz="2000" dirty="0" err="1"/>
              <a:t>Ступнева</a:t>
            </a:r>
            <a:r>
              <a:rPr lang="ru-RU" sz="2000" dirty="0"/>
              <a:t> Ю.В. Использование сервисов всемирной паутины в процессе обучения // Химия в школе – 2010 № 8. С. 31-38.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schooln144.ucoz.ru/pedagogi/chemL.jpg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profesorjrc.es/images/quimica.jpg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www.stagneskc.org/images/ScienceIcon.jpg</a:t>
            </a:r>
            <a:endParaRPr lang="ru-RU" sz="2000" dirty="0" smtClean="0"/>
          </a:p>
          <a:p>
            <a:r>
              <a:rPr lang="ru-RU" sz="2000" dirty="0"/>
              <a:t>Научная библиотека диссертаций и авторефератов </a:t>
            </a:r>
            <a:r>
              <a:rPr lang="ru-RU" sz="2000" dirty="0" err="1"/>
              <a:t>disserCat</a:t>
            </a:r>
            <a:r>
              <a:rPr lang="ru-RU" sz="2000" dirty="0"/>
              <a:t> </a:t>
            </a:r>
            <a:r>
              <a:rPr lang="ru-RU" sz="2000" dirty="0">
                <a:hlinkClick r:id="rId5"/>
              </a:rPr>
              <a:t>http://</a:t>
            </a:r>
            <a:r>
              <a:rPr lang="ru-RU" sz="2000" dirty="0" smtClean="0">
                <a:hlinkClick r:id="rId5"/>
              </a:rPr>
              <a:t>www.dissercat.com/content/realizatsiya-didakticheskikh-funktsii-khimicheskogo-eksperimenta-na-nachalnom-etape-obucheni#ixzz3txDNfl3s</a:t>
            </a:r>
            <a:endParaRPr lang="ru-RU" sz="2000" dirty="0" smtClean="0"/>
          </a:p>
          <a:p>
            <a:r>
              <a:rPr lang="en-US" sz="2000" dirty="0"/>
              <a:t>«http://pedsovet.su/»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33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345638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400" dirty="0" smtClean="0"/>
              <a:t>Ускорение </a:t>
            </a:r>
            <a:r>
              <a:rPr lang="ru-RU" sz="2400" dirty="0"/>
              <a:t>темпов подъема нашей экономики</a:t>
            </a:r>
            <a:r>
              <a:rPr lang="ru-RU" sz="2400" dirty="0" smtClean="0"/>
              <a:t>, модернизации </a:t>
            </a:r>
            <a:r>
              <a:rPr lang="ru-RU" sz="2400" dirty="0"/>
              <a:t>предприятий, их </a:t>
            </a:r>
            <a:r>
              <a:rPr lang="ru-RU" sz="2400" dirty="0" smtClean="0"/>
              <a:t>инновационного развития </a:t>
            </a:r>
            <a:r>
              <a:rPr lang="ru-RU" sz="2400" dirty="0"/>
              <a:t>определяется, в первую очередь, </a:t>
            </a:r>
            <a:r>
              <a:rPr lang="ru-RU" sz="2400" dirty="0" smtClean="0"/>
              <a:t>качеством </a:t>
            </a:r>
            <a:r>
              <a:rPr lang="ru-RU" sz="2400" dirty="0"/>
              <a:t>образования, вниманием к науке, ученым</a:t>
            </a:r>
            <a:r>
              <a:rPr lang="ru-RU" sz="2400" dirty="0" smtClean="0"/>
              <a:t>, уровню </a:t>
            </a:r>
            <a:r>
              <a:rPr lang="ru-RU" sz="2400" dirty="0"/>
              <a:t>их жизни со стороны </a:t>
            </a:r>
            <a:r>
              <a:rPr lang="ru-RU" sz="2400" dirty="0" smtClean="0"/>
              <a:t>государства;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400" dirty="0" smtClean="0"/>
              <a:t>Для </a:t>
            </a:r>
            <a:r>
              <a:rPr lang="ru-RU" sz="2400" dirty="0"/>
              <a:t>устойчивого формирования химической промышленности требуется </a:t>
            </a:r>
            <a:r>
              <a:rPr lang="ru-RU" sz="2400" dirty="0" smtClean="0"/>
              <a:t> постоянный </a:t>
            </a:r>
            <a:r>
              <a:rPr lang="ru-RU" sz="2400" dirty="0"/>
              <a:t>контроль за качеством образования и усиление системы подготовки </a:t>
            </a:r>
            <a:r>
              <a:rPr lang="ru-RU" sz="2400" dirty="0" smtClean="0"/>
              <a:t>кадров, в том числе выпускников школ.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90928993"/>
              </p:ext>
            </p:extLst>
          </p:nvPr>
        </p:nvGraphicFramePr>
        <p:xfrm>
          <a:off x="1331640" y="3645024"/>
          <a:ext cx="7020272" cy="322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4196" y="22524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10" y="0"/>
            <a:ext cx="8449748" cy="155891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Проблема: как  активировать реальную практическую деятельность учащихся через  эксперимент, с учетом современных тенденций развития образования, предполагающих формирование у учащихся научно практических навыков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58" y="4797151"/>
            <a:ext cx="2621226" cy="20498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  ценности здоровья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97892" y="4761586"/>
            <a:ext cx="2621226" cy="20498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ценности жизни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437111"/>
            <a:ext cx="2621226" cy="20498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 рисков</a:t>
            </a:r>
          </a:p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353175" y="3826280"/>
            <a:ext cx="6408712" cy="872829"/>
            <a:chOff x="1115616" y="3356992"/>
            <a:chExt cx="6408712" cy="1404594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1115616" y="3356992"/>
              <a:ext cx="1872208" cy="140459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355976" y="3501008"/>
              <a:ext cx="0" cy="936103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5508104" y="3356992"/>
              <a:ext cx="2016224" cy="140459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Скругленный прямоугольник 4"/>
          <p:cNvSpPr/>
          <p:nvPr/>
        </p:nvSpPr>
        <p:spPr>
          <a:xfrm>
            <a:off x="2831940" y="2170584"/>
            <a:ext cx="3509055" cy="1495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Неуклонное падение роли  эксперимента среди всех других видов деятельности на уроках химии </a:t>
            </a:r>
            <a:endParaRPr lang="ru-RU" sz="2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341866" y="1499061"/>
            <a:ext cx="489205" cy="3529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ПРОБЛЕМЫ ЭКСПЕРЕМЕНТАЛЬНОЙ ДЕЯТЕЛЬНОСТИ 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99741"/>
            <a:ext cx="1224136" cy="2061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sz="1200" b="1" u="sng" dirty="0" smtClean="0">
                <a:solidFill>
                  <a:schemeClr val="tx1"/>
                </a:solidFill>
              </a:rPr>
              <a:t>Недостаточная материальная база </a:t>
            </a:r>
            <a:r>
              <a:rPr lang="ru-RU" sz="1200" b="1" dirty="0" smtClean="0">
                <a:solidFill>
                  <a:schemeClr val="tx1"/>
                </a:solidFill>
              </a:rPr>
              <a:t>(реактивы, подводка воды, слива)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07096"/>
            <a:ext cx="1224136" cy="263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Хранение и учет реактивов</a:t>
            </a:r>
            <a:r>
              <a:rPr lang="ru-RU" sz="1200" b="1" dirty="0" smtClean="0">
                <a:solidFill>
                  <a:schemeClr val="tx1"/>
                </a:solidFill>
              </a:rPr>
              <a:t>, т.к. </a:t>
            </a:r>
            <a:r>
              <a:rPr lang="ru-RU" sz="1200" b="1" dirty="0">
                <a:solidFill>
                  <a:schemeClr val="tx1"/>
                </a:solidFill>
              </a:rPr>
              <a:t>могут быть использованы в качестве компонентов или исходных веществ для производства взрывчатых материалов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807096"/>
            <a:ext cx="1224136" cy="205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Утилизация отходов, </a:t>
            </a:r>
            <a:r>
              <a:rPr lang="ru-RU" sz="1400" b="1" dirty="0" smtClean="0">
                <a:solidFill>
                  <a:schemeClr val="tx1"/>
                </a:solidFill>
              </a:rPr>
              <a:t>вопрос морально этического плана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807096"/>
            <a:ext cx="1224136" cy="263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Нехватка времени, проблема с персоналом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807096"/>
            <a:ext cx="1224136" cy="205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Безопасность проведения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799741"/>
            <a:ext cx="1440160" cy="2637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Снижение эмоционального эффекта и прагматичная направленность, запоминаются опыты, имеющие практическое значение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3" y="4793876"/>
            <a:ext cx="1276227" cy="165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85" y="4945829"/>
            <a:ext cx="1188132" cy="1586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20" y="4986554"/>
            <a:ext cx="1352551" cy="1597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23782"/>
            <a:ext cx="1445184" cy="16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908720"/>
            <a:ext cx="4906888" cy="1143000"/>
          </a:xfrm>
        </p:spPr>
        <p:txBody>
          <a:bodyPr>
            <a:noAutofit/>
          </a:bodyPr>
          <a:lstStyle/>
          <a:p>
            <a:r>
              <a:rPr lang="ru-RU" sz="2000" b="1" i="1" u="sng" dirty="0" smtClean="0"/>
              <a:t>Решение проблемы </a:t>
            </a:r>
            <a:r>
              <a:rPr lang="ru-RU" sz="2000" b="1" i="1" dirty="0" smtClean="0"/>
              <a:t> в поиске новых форм организации практической деятельности учащихся с учетом современных тенденций </a:t>
            </a:r>
            <a:r>
              <a:rPr lang="ru-RU" sz="2000" b="1" i="1" dirty="0"/>
              <a:t>развития образования, предполагающих формирование </a:t>
            </a:r>
            <a:r>
              <a:rPr lang="ru-RU" sz="2000" b="1" i="1" dirty="0" smtClean="0"/>
              <a:t>научно-практических навыков на основе системно-деятельностного подхода</a:t>
            </a: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" y="-1"/>
            <a:ext cx="3256763" cy="2708921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4509120"/>
            <a:ext cx="388843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делаем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Добиваемся чтобы эксперимент был интересен, эффективен для обучения и реалистичен в плане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dirty="0" err="1" smtClean="0"/>
              <a:t>и</a:t>
            </a:r>
            <a:endParaRPr lang="ru-RU" dirty="0"/>
          </a:p>
        </p:txBody>
      </p:sp>
      <p:sp>
        <p:nvSpPr>
          <p:cNvPr id="8" name="Выгнутая вверх стрелка 7"/>
          <p:cNvSpPr/>
          <p:nvPr/>
        </p:nvSpPr>
        <p:spPr>
          <a:xfrm rot="7305449" flipV="1">
            <a:off x="2279672" y="3064111"/>
            <a:ext cx="2185016" cy="1053309"/>
          </a:xfrm>
          <a:prstGeom prst="curvedDownArrow">
            <a:avLst>
              <a:gd name="adj1" fmla="val 25000"/>
              <a:gd name="adj2" fmla="val 50000"/>
              <a:gd name="adj3" fmla="val 32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1409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 smtClean="0"/>
              <a:t>Что имеем </a:t>
            </a:r>
            <a:r>
              <a:rPr lang="ru-RU" sz="2000" b="1" i="1" dirty="0" smtClean="0"/>
              <a:t>Устойчивый</a:t>
            </a:r>
            <a:r>
              <a:rPr lang="ru-RU" sz="2000" b="1" i="1" dirty="0"/>
              <a:t> познавательный интерес учащихся к предмету 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10" name="Выгнутая вниз стрелка 9"/>
          <p:cNvSpPr/>
          <p:nvPr/>
        </p:nvSpPr>
        <p:spPr>
          <a:xfrm rot="20259163">
            <a:off x="3793707" y="5192137"/>
            <a:ext cx="2093443" cy="8648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8573683"/>
              </p:ext>
            </p:extLst>
          </p:nvPr>
        </p:nvGraphicFramePr>
        <p:xfrm>
          <a:off x="5364088" y="3933056"/>
          <a:ext cx="3635896" cy="287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2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273292"/>
              </p:ext>
            </p:extLst>
          </p:nvPr>
        </p:nvGraphicFramePr>
        <p:xfrm>
          <a:off x="179512" y="2132856"/>
          <a:ext cx="896448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Цель</a:t>
            </a:r>
            <a:r>
              <a:rPr lang="ru-RU" sz="2000" b="1" u="sng" dirty="0" smtClean="0"/>
              <a:t> :  </a:t>
            </a:r>
            <a:r>
              <a:rPr lang="ru-RU" sz="2400" b="1" u="sng" dirty="0" smtClean="0"/>
              <a:t>Обеспечить устойчивую мотивацию к обучению химии через использование химического эксперимента, разнообразить практическую деятельность учащихся на </a:t>
            </a:r>
            <a:r>
              <a:rPr lang="ru-RU" sz="2400" b="1" u="sng" dirty="0"/>
              <a:t>уроках химии </a:t>
            </a:r>
            <a:r>
              <a:rPr lang="ru-RU" sz="2400" b="1" u="sng" dirty="0" smtClean="0"/>
              <a:t> </a:t>
            </a:r>
            <a:br>
              <a:rPr lang="ru-RU" sz="2400" b="1" u="sng" dirty="0" smtClean="0"/>
            </a:b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6300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и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(Злотников Э.Г.)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 smtClean="0"/>
              <a:t>Эксперимент</a:t>
            </a:r>
            <a:r>
              <a:rPr lang="ru-RU" sz="2400" dirty="0" smtClean="0"/>
              <a:t> - метод обучения, специфика которого состоит в отражении неотъемлемого компонента науки. Важнейшая особенность  - при наблюдении и самостоятельном выполнении опытов учащиеся имеют возможность наглядно ознакомиться  с объектами и процессами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35" y="2289140"/>
            <a:ext cx="2503165" cy="1802279"/>
          </a:xfr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15208" y="2924366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ДЕМОНСТРАЦИОННЫЙ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20410" y="3456195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ЛАБОРАТОРНЫЕ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956852" y="5680543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НАУЧНЫЙ ЭКСПЕРИМЕНТ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71600" y="5066278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ПРОБЛЕМНЫЙ ПРАКТИКУМ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911760" y="3988024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ПРАКТИЧЕСКИЕ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939483" y="4519853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ЭКСПЕРИМЕНТАЛЬНЫЕ ЗАДАЧИ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971600" y="6281124"/>
            <a:ext cx="5472608" cy="53182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ДОМАШНИЙ ЭКСПЕРИМЕНТ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21594"/>
            <a:ext cx="1471296" cy="15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4136952"/>
            <a:ext cx="3240360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экспериментальной деятельности, используемой на практике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338767">
            <a:off x="2446668" y="4851268"/>
            <a:ext cx="506246" cy="315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2579922">
            <a:off x="2421480" y="3801869"/>
            <a:ext cx="888069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3630937">
            <a:off x="3634403" y="3357642"/>
            <a:ext cx="859863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8973703">
            <a:off x="6050753" y="4057557"/>
            <a:ext cx="684996" cy="363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10317" y="4017894"/>
            <a:ext cx="2442707" cy="2131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не  традиционное  изучение Техники безопасности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4464" y="1776966"/>
            <a:ext cx="2265327" cy="2168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Домашний эксперимент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93436" y="477756"/>
            <a:ext cx="2472502" cy="20965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Долгосрочные и краткосрочные проекты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28277" y="517990"/>
            <a:ext cx="2402259" cy="20562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5" action="ppaction://hlinksldjump"/>
              </a:rPr>
              <a:t>Внеурочная деятельность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611560" y="6309320"/>
            <a:ext cx="1250407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0232" y="2161292"/>
            <a:ext cx="2343950" cy="2317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7" action="ppaction://hlinksldjump"/>
              </a:rPr>
              <a:t>Виртуальная лаборатория, как инструктивная карта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6642052">
            <a:off x="4943282" y="3388799"/>
            <a:ext cx="888069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0527776">
            <a:off x="6401254" y="5026266"/>
            <a:ext cx="506246" cy="315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47873" y="4555128"/>
            <a:ext cx="2085008" cy="21667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Связь с ВУЗами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920</Words>
  <Application>Microsoft Office PowerPoint</Application>
  <PresentationFormat>Экран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 системы научно-практических  навыков через экспериментально - опытную деятельность на уроках химии в школе</vt:lpstr>
      <vt:lpstr>КРАСИВЫЙ ЭКСПЕРИМЕНТ САМ ПО СЕБЕ ЧАСТО ГОРАЗДО ЦЕННЕЕ, ЧЕМ ДВАДЦАТЬ ФОРМУЛ, ДОБЫТЫХ В РЕТОРТЕ ОТВЛЕЧЕННОЙ МЫСЛИ   А.Эйнштейн  </vt:lpstr>
      <vt:lpstr>Презентация PowerPoint</vt:lpstr>
      <vt:lpstr>Проблема: как  активировать реальную практическую деятельность учащихся через  эксперимент, с учетом современных тенденций развития образования, предполагающих формирование у учащихся научно практических навыков</vt:lpstr>
      <vt:lpstr>ПРОБЛЕМЫ ЭКСПЕРЕМЕНТАЛЬНОЙ ДЕЯТЕЛЬНОСТИ  </vt:lpstr>
      <vt:lpstr>Решение проблемы  в поиске новых форм организации практической деятельности учащихся с учетом современных тенденций развития образования, предполагающих формирование научно-практических навыков на основе системно-деятельностного подхода</vt:lpstr>
      <vt:lpstr>Цель :  Обеспечить устойчивую мотивацию к обучению химии через использование химического эксперимента, разнообразить практическую деятельность учащихся на уроках химии   </vt:lpstr>
      <vt:lpstr>Эксперимент и его формы (Злотников Э.Г.)  Эксперимент - метод обучения, специфика которого состоит в отражении неотъемлемого компонента науки. Важнейшая особенность  - при наблюдении и самостоятельном выполнении опытов учащиеся имеют возможность наглядно ознакомиться  с объектами и процессами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внеурочной деятельности обучающихся  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dns</cp:lastModifiedBy>
  <cp:revision>86</cp:revision>
  <dcterms:created xsi:type="dcterms:W3CDTF">2014-07-22T11:28:51Z</dcterms:created>
  <dcterms:modified xsi:type="dcterms:W3CDTF">2016-02-19T19:10:26Z</dcterms:modified>
</cp:coreProperties>
</file>